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60" r:id="rId5"/>
  </p:sldMasterIdLst>
  <p:notesMasterIdLst>
    <p:notesMasterId r:id="rId7"/>
  </p:notesMasterIdLst>
  <p:sldIdLst>
    <p:sldId id="329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6156" autoAdjust="0"/>
    <p:restoredTop sz="94646" autoAdjust="0"/>
  </p:normalViewPr>
  <p:slideViewPr>
    <p:cSldViewPr>
      <p:cViewPr>
        <p:scale>
          <a:sx n="80" d="100"/>
          <a:sy n="80" d="100"/>
        </p:scale>
        <p:origin x="-2094" y="-15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0F86370-DCA5-4F62-A21D-7FE52834809E}" type="datetimeFigureOut">
              <a:rPr lang="en-US" smtClean="0"/>
              <a:pPr/>
              <a:t>3/18/2013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24AD04C-0301-43F6-B4F9-FDE49DF4CBC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82643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66712-85AA-4D13-A3ED-986B4C70AC9A}" type="datetime1">
              <a:rPr lang="en-US" smtClean="0"/>
              <a:pPr/>
              <a:t>3/18/2013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65E5D-271C-4DB0-B2D2-815E7045253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18058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361459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941E03-D9BE-408A-A88B-751254627DD6}" type="datetime1">
              <a:rPr lang="en-US" smtClean="0"/>
              <a:pPr/>
              <a:t>3/18/2013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65E5D-271C-4DB0-B2D2-815E7045253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EB318E-C692-4992-88F3-BB6FD84E53F9}" type="datetime1">
              <a:rPr lang="en-US" smtClean="0"/>
              <a:pPr/>
              <a:t>3/18/2013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65E5D-271C-4DB0-B2D2-815E7045253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D6831B-A7EC-4AE7-A3F0-6CBD04A00ECB}" type="datetime1">
              <a:rPr lang="en-US" smtClean="0"/>
              <a:pPr/>
              <a:t>3/18/2013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65E5D-271C-4DB0-B2D2-815E7045253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3C065E-6819-4211-B418-E95D9C7962DF}" type="datetime1">
              <a:rPr lang="en-US" smtClean="0"/>
              <a:pPr/>
              <a:t>3/18/2013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65E5D-271C-4DB0-B2D2-815E7045253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E0F4AC-FA5C-4325-8F9B-72C2C93651FA}" type="datetime1">
              <a:rPr lang="en-US" smtClean="0"/>
              <a:pPr/>
              <a:t>3/18/2013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65E5D-271C-4DB0-B2D2-815E7045253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41C47B-FB91-4AD6-9B87-3708C14FF6CC}" type="datetime1">
              <a:rPr lang="en-US" smtClean="0"/>
              <a:pPr/>
              <a:t>3/18/2013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65E5D-271C-4DB0-B2D2-815E7045253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69D8C-D7F3-42C2-A68F-FACF5DF694F7}" type="datetime1">
              <a:rPr lang="en-US" smtClean="0"/>
              <a:pPr/>
              <a:t>3/18/2013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65E5D-271C-4DB0-B2D2-815E7045253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46493C-EBBF-42E4-94AF-17AA142E0755}" type="datetime1">
              <a:rPr lang="en-US" smtClean="0"/>
              <a:pPr/>
              <a:t>3/18/2013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65E5D-271C-4DB0-B2D2-815E7045253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4EBCF6-90FF-4C10-9C13-15A176C7D338}" type="datetime1">
              <a:rPr lang="en-US" smtClean="0"/>
              <a:pPr/>
              <a:t>3/18/2013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65E5D-271C-4DB0-B2D2-815E7045253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5D7C60-3E75-4E1C-90DF-8054C1FC4258}" type="datetime1">
              <a:rPr lang="en-US" smtClean="0"/>
              <a:pPr/>
              <a:t>3/18/2013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65E5D-271C-4DB0-B2D2-815E7045253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24744"/>
            <a:ext cx="8229600" cy="50014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8A622A-E221-403D-8F99-7B7D1EAA097B}" type="datetime1">
              <a:rPr lang="en-US" smtClean="0"/>
              <a:pPr/>
              <a:t>3/18/2013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78080" y="6448251"/>
            <a:ext cx="73042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765E5D-271C-4DB0-B2D2-815E7045253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4025" y="409575"/>
            <a:ext cx="8229600" cy="88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ja-JP" dirty="0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5613" y="1379539"/>
            <a:ext cx="8228012" cy="4537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ja-JP" dirty="0" smtClean="0"/>
              <a:t>Click to edit Master text styles</a:t>
            </a:r>
          </a:p>
          <a:p>
            <a:pPr lvl="1"/>
            <a:r>
              <a:rPr lang="en-US" altLang="ja-JP" dirty="0" smtClean="0"/>
              <a:t>Second level</a:t>
            </a:r>
          </a:p>
          <a:p>
            <a:pPr lvl="2"/>
            <a:r>
              <a:rPr lang="en-US" altLang="ja-JP" dirty="0" smtClean="0"/>
              <a:t>Third level</a:t>
            </a:r>
          </a:p>
          <a:p>
            <a:pPr lvl="3"/>
            <a:r>
              <a:rPr lang="en-US" altLang="ja-JP" dirty="0" smtClean="0"/>
              <a:t>Fourth level</a:t>
            </a:r>
          </a:p>
          <a:p>
            <a:pPr lvl="4"/>
            <a:r>
              <a:rPr lang="en-US" altLang="ja-JP" dirty="0" smtClean="0"/>
              <a:t>Fifth level</a:t>
            </a:r>
          </a:p>
        </p:txBody>
      </p:sp>
      <p:pic>
        <p:nvPicPr>
          <p:cNvPr id="5" name="Picture 4" descr="Intel_footer_121410.png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0" y="6362701"/>
            <a:ext cx="9144000" cy="4953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" y="6596394"/>
            <a:ext cx="320875" cy="215421"/>
          </a:xfrm>
          <a:prstGeom prst="rect">
            <a:avLst/>
          </a:prstGeom>
          <a:noFill/>
        </p:spPr>
        <p:txBody>
          <a:bodyPr wrap="none" lIns="91417" tIns="45709" rIns="91417" bIns="45709" rtlCol="0">
            <a:spAutoFit/>
          </a:bodyPr>
          <a:lstStyle/>
          <a:p>
            <a:pPr defTabSz="914172" fontAlgn="base">
              <a:spcBef>
                <a:spcPct val="0"/>
              </a:spcBef>
              <a:spcAft>
                <a:spcPct val="0"/>
              </a:spcAft>
            </a:pPr>
            <a:fld id="{435EC5FB-0C8E-4818-A81D-78796ABB4840}" type="slidenum">
              <a:rPr lang="en-US" sz="800">
                <a:solidFill>
                  <a:srgbClr val="FFFFFF"/>
                </a:solidFill>
                <a:latin typeface="Neo Sans Intel"/>
                <a:ea typeface="Verdana" pitchFamily="34" charset="0"/>
                <a:cs typeface="Neo Sans Intel"/>
              </a:rPr>
              <a:pPr defTabSz="914172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sz="800" dirty="0">
              <a:solidFill>
                <a:srgbClr val="FFFFFF"/>
              </a:solidFill>
              <a:latin typeface="Neo Sans Intel"/>
              <a:ea typeface="Verdana" pitchFamily="34" charset="0"/>
              <a:cs typeface="Neo Sans Inte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transition>
    <p:fade/>
  </p:transition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lnSpc>
          <a:spcPts val="2600"/>
        </a:lnSpc>
        <a:spcBef>
          <a:spcPct val="0"/>
        </a:spcBef>
        <a:spcAft>
          <a:spcPct val="0"/>
        </a:spcAft>
        <a:defRPr sz="3000" b="0" i="0">
          <a:solidFill>
            <a:schemeClr val="accent1"/>
          </a:solidFill>
          <a:latin typeface="Neo Sans Intel"/>
          <a:ea typeface="+mj-ea"/>
          <a:cs typeface="Neo Sans Intel"/>
        </a:defRPr>
      </a:lvl1pPr>
      <a:lvl2pPr algn="l" rtl="0" eaLnBrk="1" fontAlgn="base" hangingPunct="1">
        <a:lnSpc>
          <a:spcPts val="2600"/>
        </a:lnSpc>
        <a:spcBef>
          <a:spcPct val="0"/>
        </a:spcBef>
        <a:spcAft>
          <a:spcPct val="0"/>
        </a:spcAft>
        <a:defRPr sz="2400">
          <a:solidFill>
            <a:schemeClr val="hlink"/>
          </a:solidFill>
          <a:latin typeface="Neo Sans Intel Medium" pitchFamily="34" charset="0"/>
          <a:cs typeface="Arial" pitchFamily="34" charset="0"/>
        </a:defRPr>
      </a:lvl2pPr>
      <a:lvl3pPr algn="l" rtl="0" eaLnBrk="1" fontAlgn="base" hangingPunct="1">
        <a:lnSpc>
          <a:spcPts val="2600"/>
        </a:lnSpc>
        <a:spcBef>
          <a:spcPct val="0"/>
        </a:spcBef>
        <a:spcAft>
          <a:spcPct val="0"/>
        </a:spcAft>
        <a:defRPr sz="2400">
          <a:solidFill>
            <a:schemeClr val="hlink"/>
          </a:solidFill>
          <a:latin typeface="Neo Sans Intel Medium" pitchFamily="34" charset="0"/>
          <a:cs typeface="Arial" pitchFamily="34" charset="0"/>
        </a:defRPr>
      </a:lvl3pPr>
      <a:lvl4pPr algn="l" rtl="0" eaLnBrk="1" fontAlgn="base" hangingPunct="1">
        <a:lnSpc>
          <a:spcPts val="2600"/>
        </a:lnSpc>
        <a:spcBef>
          <a:spcPct val="0"/>
        </a:spcBef>
        <a:spcAft>
          <a:spcPct val="0"/>
        </a:spcAft>
        <a:defRPr sz="2400">
          <a:solidFill>
            <a:schemeClr val="hlink"/>
          </a:solidFill>
          <a:latin typeface="Neo Sans Intel Medium" pitchFamily="34" charset="0"/>
          <a:cs typeface="Arial" pitchFamily="34" charset="0"/>
        </a:defRPr>
      </a:lvl4pPr>
      <a:lvl5pPr algn="l" rtl="0" eaLnBrk="1" fontAlgn="base" hangingPunct="1">
        <a:lnSpc>
          <a:spcPts val="2600"/>
        </a:lnSpc>
        <a:spcBef>
          <a:spcPct val="0"/>
        </a:spcBef>
        <a:spcAft>
          <a:spcPct val="0"/>
        </a:spcAft>
        <a:defRPr sz="2400">
          <a:solidFill>
            <a:schemeClr val="hlink"/>
          </a:solidFill>
          <a:latin typeface="Neo Sans Intel Medium" pitchFamily="34" charset="0"/>
          <a:cs typeface="Arial" pitchFamily="34" charset="0"/>
        </a:defRPr>
      </a:lvl5pPr>
      <a:lvl6pPr marL="457085" algn="l" rtl="0" eaLnBrk="1" fontAlgn="base" hangingPunct="1">
        <a:lnSpc>
          <a:spcPts val="2600"/>
        </a:lnSpc>
        <a:spcBef>
          <a:spcPct val="0"/>
        </a:spcBef>
        <a:spcAft>
          <a:spcPct val="0"/>
        </a:spcAft>
        <a:defRPr sz="2400">
          <a:solidFill>
            <a:schemeClr val="hlink"/>
          </a:solidFill>
          <a:latin typeface="Neo Sans Intel Medium" pitchFamily="34" charset="0"/>
          <a:cs typeface="Arial" pitchFamily="34" charset="0"/>
        </a:defRPr>
      </a:lvl6pPr>
      <a:lvl7pPr marL="914172" algn="l" rtl="0" eaLnBrk="1" fontAlgn="base" hangingPunct="1">
        <a:lnSpc>
          <a:spcPts val="2600"/>
        </a:lnSpc>
        <a:spcBef>
          <a:spcPct val="0"/>
        </a:spcBef>
        <a:spcAft>
          <a:spcPct val="0"/>
        </a:spcAft>
        <a:defRPr sz="2400">
          <a:solidFill>
            <a:schemeClr val="hlink"/>
          </a:solidFill>
          <a:latin typeface="Neo Sans Intel Medium" pitchFamily="34" charset="0"/>
          <a:cs typeface="Arial" pitchFamily="34" charset="0"/>
        </a:defRPr>
      </a:lvl7pPr>
      <a:lvl8pPr marL="1371259" algn="l" rtl="0" eaLnBrk="1" fontAlgn="base" hangingPunct="1">
        <a:lnSpc>
          <a:spcPts val="2600"/>
        </a:lnSpc>
        <a:spcBef>
          <a:spcPct val="0"/>
        </a:spcBef>
        <a:spcAft>
          <a:spcPct val="0"/>
        </a:spcAft>
        <a:defRPr sz="2400">
          <a:solidFill>
            <a:schemeClr val="hlink"/>
          </a:solidFill>
          <a:latin typeface="Neo Sans Intel Medium" pitchFamily="34" charset="0"/>
          <a:cs typeface="Arial" pitchFamily="34" charset="0"/>
        </a:defRPr>
      </a:lvl8pPr>
      <a:lvl9pPr marL="1828345" algn="l" rtl="0" eaLnBrk="1" fontAlgn="base" hangingPunct="1">
        <a:lnSpc>
          <a:spcPts val="2600"/>
        </a:lnSpc>
        <a:spcBef>
          <a:spcPct val="0"/>
        </a:spcBef>
        <a:spcAft>
          <a:spcPct val="0"/>
        </a:spcAft>
        <a:defRPr sz="2400">
          <a:solidFill>
            <a:schemeClr val="hlink"/>
          </a:solidFill>
          <a:latin typeface="Neo Sans Intel Medium" pitchFamily="34" charset="0"/>
          <a:cs typeface="Arial" pitchFamily="34" charset="0"/>
        </a:defRPr>
      </a:lvl9pPr>
    </p:titleStyle>
    <p:bodyStyle>
      <a:lvl1pPr marL="0" indent="0" algn="l" rtl="0" eaLnBrk="1" fontAlgn="base" hangingPunct="1">
        <a:spcBef>
          <a:spcPct val="75000"/>
        </a:spcBef>
        <a:spcAft>
          <a:spcPct val="0"/>
        </a:spcAft>
        <a:defRPr sz="2400" b="0" i="0">
          <a:solidFill>
            <a:schemeClr val="tx1"/>
          </a:solidFill>
          <a:latin typeface="Neo Sans Intel"/>
          <a:ea typeface="+mn-ea"/>
          <a:cs typeface="Neo Sans Intel"/>
        </a:defRPr>
      </a:lvl1pPr>
      <a:lvl2pPr marL="185693" indent="-184105" algn="l" rtl="0" eaLnBrk="1" fontAlgn="base" hangingPunct="1">
        <a:spcBef>
          <a:spcPct val="40000"/>
        </a:spcBef>
        <a:spcAft>
          <a:spcPct val="0"/>
        </a:spcAft>
        <a:buClr>
          <a:schemeClr val="tx1"/>
        </a:buClr>
        <a:buFont typeface="Times" pitchFamily="18" charset="0"/>
        <a:buChar char="•"/>
        <a:defRPr sz="2200" b="0" i="0">
          <a:solidFill>
            <a:schemeClr val="tx1"/>
          </a:solidFill>
          <a:latin typeface="Neo Sans Intel"/>
          <a:cs typeface="Neo Sans Intel"/>
        </a:defRPr>
      </a:lvl2pPr>
      <a:lvl3pPr marL="414233" indent="-226957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Neo Sans Intel" pitchFamily="34" charset="0"/>
        <a:buChar char="–"/>
        <a:defRPr sz="2000" b="0" i="0">
          <a:solidFill>
            <a:schemeClr val="tx1"/>
          </a:solidFill>
          <a:latin typeface="Neo Sans Intel"/>
          <a:cs typeface="Neo Sans Intel"/>
        </a:defRPr>
      </a:lvl3pPr>
      <a:lvl4pPr marL="568184" indent="-152363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Neo Sans Intel" pitchFamily="34" charset="0"/>
        <a:buChar char="–"/>
        <a:defRPr sz="1800" b="0" i="0">
          <a:solidFill>
            <a:schemeClr val="tx1"/>
          </a:solidFill>
          <a:latin typeface="Neo Sans Intel"/>
          <a:cs typeface="Neo Sans Intel"/>
        </a:defRPr>
      </a:lvl4pPr>
      <a:lvl5pPr marL="761810" indent="-192042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Char char="–"/>
        <a:defRPr sz="1800" b="0" i="0">
          <a:solidFill>
            <a:schemeClr val="tx1"/>
          </a:solidFill>
          <a:latin typeface="Neo Sans Intel"/>
          <a:cs typeface="Neo Sans Intel"/>
        </a:defRPr>
      </a:lvl5pPr>
      <a:lvl6pPr marL="1218895" indent="-192042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Char char="–"/>
        <a:defRPr sz="1600">
          <a:solidFill>
            <a:schemeClr val="tx1"/>
          </a:solidFill>
          <a:latin typeface="+mn-lt"/>
          <a:cs typeface="+mn-cs"/>
        </a:defRPr>
      </a:lvl6pPr>
      <a:lvl7pPr marL="1675980" indent="-192042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Char char="–"/>
        <a:defRPr sz="1600">
          <a:solidFill>
            <a:schemeClr val="tx1"/>
          </a:solidFill>
          <a:latin typeface="+mn-lt"/>
          <a:cs typeface="+mn-cs"/>
        </a:defRPr>
      </a:lvl7pPr>
      <a:lvl8pPr marL="2133067" indent="-192042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Char char="–"/>
        <a:defRPr sz="1600">
          <a:solidFill>
            <a:schemeClr val="tx1"/>
          </a:solidFill>
          <a:latin typeface="+mn-lt"/>
          <a:cs typeface="+mn-cs"/>
        </a:defRPr>
      </a:lvl8pPr>
      <a:lvl9pPr marL="2590153" indent="-192042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Char char="–"/>
        <a:defRPr sz="16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17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85" algn="l" defTabSz="91417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172" algn="l" defTabSz="91417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259" algn="l" defTabSz="91417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345" algn="l" defTabSz="91417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429" algn="l" defTabSz="91417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515" algn="l" defTabSz="91417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600" algn="l" defTabSz="91417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685" algn="l" defTabSz="91417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3">
              <a:lumMod val="60000"/>
              <a:lumOff val="40000"/>
            </a:schemeClr>
          </a:solidFill>
        </p:spPr>
        <p:txBody>
          <a:bodyPr>
            <a:normAutofit fontScale="90000"/>
          </a:bodyPr>
          <a:lstStyle/>
          <a:p>
            <a:r>
              <a:rPr kumimoji="1" lang="en-US" altLang="ja-JP" dirty="0" smtClean="0"/>
              <a:t>2020 Environmental Goals</a:t>
            </a:r>
            <a:endParaRPr kumimoji="1" lang="ja-JP" alt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65E5D-271C-4DB0-B2D2-815E70452533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5" name="Content Placeholder 5"/>
          <p:cNvSpPr txBox="1">
            <a:spLocks/>
          </p:cNvSpPr>
          <p:nvPr/>
        </p:nvSpPr>
        <p:spPr>
          <a:xfrm>
            <a:off x="5796136" y="6561348"/>
            <a:ext cx="3052936" cy="180020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en-US" altLang="ja-JP" sz="1100" dirty="0"/>
              <a:t>2011 Corporate Responsibility </a:t>
            </a:r>
            <a:r>
              <a:rPr lang="en-US" altLang="ja-JP" sz="1100" dirty="0" smtClean="0"/>
              <a:t>Report </a:t>
            </a:r>
            <a:r>
              <a:rPr kumimoji="1" lang="en-US" altLang="ja-JP" sz="1100" dirty="0" smtClean="0"/>
              <a:t>Page 61</a:t>
            </a:r>
            <a:endParaRPr kumimoji="1" lang="ja-JP" altLang="en-US" sz="1100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85854524"/>
              </p:ext>
            </p:extLst>
          </p:nvPr>
        </p:nvGraphicFramePr>
        <p:xfrm>
          <a:off x="352128" y="1268760"/>
          <a:ext cx="8496944" cy="5321058"/>
        </p:xfrm>
        <a:graphic>
          <a:graphicData uri="http://schemas.openxmlformats.org/drawingml/2006/table">
            <a:tbl>
              <a:tblPr firstRow="1" bandRow="1">
                <a:tableStyleId>{FABFCF23-3B69-468F-B69F-88F6DE6A72F2}</a:tableStyleId>
              </a:tblPr>
              <a:tblGrid>
                <a:gridCol w="8496944"/>
              </a:tblGrid>
              <a:tr h="216024">
                <a:tc>
                  <a:txBody>
                    <a:bodyPr/>
                    <a:lstStyle/>
                    <a:p>
                      <a:r>
                        <a:rPr lang="en-US" altLang="ja-JP" sz="1400" b="0" i="0" u="none" strike="noStrike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2020 Environmental Goals</a:t>
                      </a:r>
                      <a:endParaRPr kumimoji="1" lang="ja-JP" altLang="en-US" sz="1400" dirty="0"/>
                    </a:p>
                  </a:txBody>
                  <a:tcPr/>
                </a:tc>
              </a:tr>
              <a:tr h="487288">
                <a:tc>
                  <a:txBody>
                    <a:bodyPr/>
                    <a:lstStyle/>
                    <a:p>
                      <a:r>
                        <a:rPr lang="en-US" altLang="ja-JP" sz="1400" b="1" i="0" u="none" strike="noStrike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Greenhouse Gas Emissions. </a:t>
                      </a:r>
                      <a:r>
                        <a:rPr lang="en-US" altLang="ja-JP" sz="1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Reduce direct greenhouse gas emissions by 10% on a per chip1 basis by 2020 from 2010 levels</a:t>
                      </a:r>
                      <a:endParaRPr kumimoji="1" lang="ja-JP" altLang="en-US" sz="1400" dirty="0"/>
                    </a:p>
                  </a:txBody>
                  <a:tcPr/>
                </a:tc>
              </a:tr>
              <a:tr h="389769">
                <a:tc>
                  <a:txBody>
                    <a:bodyPr/>
                    <a:lstStyle/>
                    <a:p>
                      <a:r>
                        <a:rPr lang="en-US" altLang="ja-JP" sz="1400" b="1" i="0" u="none" strike="noStrike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Water. </a:t>
                      </a:r>
                      <a:r>
                        <a:rPr lang="en-US" altLang="ja-JP" sz="1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Reduce water use on a per chip1 basis below 2010 levels by 2020</a:t>
                      </a:r>
                      <a:endParaRPr kumimoji="1" lang="ja-JP" altLang="en-US" sz="1400" dirty="0"/>
                    </a:p>
                  </a:txBody>
                  <a:tcPr/>
                </a:tc>
              </a:tr>
              <a:tr h="515463">
                <a:tc>
                  <a:txBody>
                    <a:bodyPr/>
                    <a:lstStyle/>
                    <a:p>
                      <a:r>
                        <a:rPr lang="en-US" altLang="ja-JP" sz="1400" b="1" i="0" u="none" strike="noStrike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Energy. </a:t>
                      </a:r>
                    </a:p>
                    <a:p>
                      <a:r>
                        <a:rPr lang="en-US" altLang="ja-JP" sz="1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Achieve additional energy savings of 1.4 billion kWh from 2012 to 2015, and publish additional energy conservation targets for 2016–2020 in our 2012 report</a:t>
                      </a:r>
                      <a:endParaRPr kumimoji="1" lang="ja-JP" altLang="en-US" sz="1400" dirty="0"/>
                    </a:p>
                  </a:txBody>
                  <a:tcPr/>
                </a:tc>
              </a:tr>
              <a:tr h="864968">
                <a:tc>
                  <a:txBody>
                    <a:bodyPr/>
                    <a:lstStyle/>
                    <a:p>
                      <a:r>
                        <a:rPr lang="en-US" altLang="ja-JP" sz="1400" b="1" i="0" u="none" strike="noStrike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Waste Reduction and Recycling:</a:t>
                      </a:r>
                    </a:p>
                    <a:p>
                      <a:pPr lvl="1"/>
                      <a:r>
                        <a:rPr lang="en-US" altLang="ja-JP" sz="1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• Achieve zero chemical waste to landfill by 2020</a:t>
                      </a:r>
                    </a:p>
                    <a:p>
                      <a:pPr lvl="1"/>
                      <a:r>
                        <a:rPr lang="en-US" altLang="ja-JP" sz="1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• Achieve 90% solid waste recycle rate by 2020</a:t>
                      </a:r>
                    </a:p>
                    <a:p>
                      <a:pPr lvl="1"/>
                      <a:r>
                        <a:rPr lang="en-US" altLang="ja-JP" sz="1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• Reduce chemical waste generation by 10% on a per chip basis1 by 2020 from 2010 levels</a:t>
                      </a:r>
                      <a:endParaRPr kumimoji="1" lang="ja-JP" altLang="en-US" sz="1400" dirty="0"/>
                    </a:p>
                  </a:txBody>
                  <a:tcPr/>
                </a:tc>
              </a:tr>
              <a:tr h="480538">
                <a:tc>
                  <a:txBody>
                    <a:bodyPr/>
                    <a:lstStyle/>
                    <a:p>
                      <a:r>
                        <a:rPr lang="en-US" altLang="ja-JP" sz="1400" b="1" i="0" u="none" strike="noStrike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Green Chemistry. </a:t>
                      </a:r>
                      <a:r>
                        <a:rPr lang="en-US" altLang="ja-JP" sz="1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Implement an enhanced green chemistry screening and selection process for 100% of new chemicals and gases by 2020</a:t>
                      </a:r>
                      <a:endParaRPr kumimoji="1" lang="ja-JP" altLang="en-US" sz="1400" dirty="0"/>
                    </a:p>
                  </a:txBody>
                  <a:tcPr/>
                </a:tc>
              </a:tr>
              <a:tr h="389769">
                <a:tc>
                  <a:txBody>
                    <a:bodyPr/>
                    <a:lstStyle/>
                    <a:p>
                      <a:r>
                        <a:rPr lang="en-US" altLang="ja-JP" sz="1400" b="1" i="0" u="none" strike="noStrike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Green Buildings. </a:t>
                      </a:r>
                      <a:r>
                        <a:rPr lang="en-US" altLang="ja-JP" sz="1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Design all new buildings to a minimum LEED* Silver Certification between 2010 and 2020</a:t>
                      </a:r>
                      <a:endParaRPr kumimoji="1" lang="ja-JP" altLang="en-US" sz="1400" dirty="0"/>
                    </a:p>
                  </a:txBody>
                  <a:tcPr/>
                </a:tc>
              </a:tr>
              <a:tr h="480538">
                <a:tc>
                  <a:txBody>
                    <a:bodyPr/>
                    <a:lstStyle/>
                    <a:p>
                      <a:r>
                        <a:rPr lang="en-US" altLang="ja-JP" sz="1400" b="1" i="0" u="none" strike="noStrike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Product Energy Efficiency. </a:t>
                      </a:r>
                      <a:r>
                        <a:rPr lang="en-US" altLang="ja-JP" sz="1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Increase the energy efficiency of notebook computers and data center products 25x by 2020 from 2010 levels2</a:t>
                      </a:r>
                      <a:endParaRPr kumimoji="1" lang="ja-JP" altLang="en-US" sz="1400" dirty="0"/>
                    </a:p>
                  </a:txBody>
                  <a:tcPr/>
                </a:tc>
              </a:tr>
              <a:tr h="869358">
                <a:tc>
                  <a:txBody>
                    <a:bodyPr/>
                    <a:lstStyle/>
                    <a:p>
                      <a:r>
                        <a:rPr kumimoji="1" lang="en-US" altLang="ja-JP" sz="1000" dirty="0" smtClean="0"/>
                        <a:t>1 Assuming a typical chip size of approximately 1 cm2 (chips vary in size depending on the specific product).</a:t>
                      </a:r>
                    </a:p>
                    <a:p>
                      <a:r>
                        <a:rPr kumimoji="1" lang="en-US" altLang="ja-JP" sz="1000" dirty="0" smtClean="0"/>
                        <a:t>2 Data center energy efficiency is determined by server energy efficiency (as measured by SPECPower_ssj2008 or equivalent publications and using a 2010 baseline of an E56xx series processor-based server</a:t>
                      </a:r>
                    </a:p>
                    <a:p>
                      <a:r>
                        <a:rPr kumimoji="1" lang="en-US" altLang="ja-JP" sz="1000" dirty="0" smtClean="0"/>
                        <a:t>platform) as well as technology adoption that raises overall data center work output (such as virtualization technology). Notebook computer energy efficiency is determined by average battery life, battery</a:t>
                      </a:r>
                    </a:p>
                    <a:p>
                      <a:r>
                        <a:rPr kumimoji="1" lang="en-US" altLang="ja-JP" sz="1000" dirty="0" smtClean="0"/>
                        <a:t>capacity, and number of recharge cycles of volume notebook computers in that model year.</a:t>
                      </a:r>
                      <a:endParaRPr kumimoji="1" lang="ja-JP" altLang="en-US" sz="10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Content Placeholder 5"/>
          <p:cNvSpPr txBox="1">
            <a:spLocks/>
          </p:cNvSpPr>
          <p:nvPr/>
        </p:nvSpPr>
        <p:spPr>
          <a:xfrm>
            <a:off x="395537" y="764704"/>
            <a:ext cx="8453536" cy="360040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ja-JP" sz="20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Not all are applicable to ATM. Adjustment or Alternative Target are required.</a:t>
            </a:r>
            <a:endParaRPr kumimoji="1" lang="ja-JP" altLang="en-US" sz="2000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52268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Intel_LTtemplate_121410">
  <a:themeElements>
    <a:clrScheme name="intel2011">
      <a:dk1>
        <a:srgbClr val="061922"/>
      </a:dk1>
      <a:lt1>
        <a:srgbClr val="FFFFFF"/>
      </a:lt1>
      <a:dk2>
        <a:srgbClr val="939598"/>
      </a:dk2>
      <a:lt2>
        <a:srgbClr val="B4BABD"/>
      </a:lt2>
      <a:accent1>
        <a:srgbClr val="0071C5"/>
      </a:accent1>
      <a:accent2>
        <a:srgbClr val="00AEEF"/>
      </a:accent2>
      <a:accent3>
        <a:srgbClr val="004280"/>
      </a:accent3>
      <a:accent4>
        <a:srgbClr val="FFDA00"/>
      </a:accent4>
      <a:accent5>
        <a:srgbClr val="A6CE39"/>
      </a:accent5>
      <a:accent6>
        <a:srgbClr val="FDB813"/>
      </a:accent6>
      <a:hlink>
        <a:srgbClr val="0071C5"/>
      </a:hlink>
      <a:folHlink>
        <a:srgbClr val="00AEE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gradFill flip="none" rotWithShape="1">
          <a:gsLst>
            <a:gs pos="5000">
              <a:schemeClr val="accent2"/>
            </a:gs>
            <a:gs pos="95000">
              <a:schemeClr val="accent1"/>
            </a:gs>
          </a:gsLst>
          <a:lin ang="16200000" scaled="0"/>
          <a:tileRect/>
        </a:gradFill>
        <a:ln w="3175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rtlCol="0" anchor="ctr" anchorCtr="0" compatLnSpc="1">
        <a:prstTxWarp prst="textNoShape">
          <a:avLst/>
        </a:prstTxWarp>
      </a:bodyPr>
      <a:lstStyle>
        <a:defPPr eaLnBrk="0" hangingPunct="0">
          <a:defRPr sz="2000" b="1" smtClean="0">
            <a:latin typeface="Neo Sans Intel" pitchFamily="34" charset="0"/>
            <a:cs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Neo Sans Intel" pitchFamily="34" charset="0"/>
            <a:cs typeface="Arial" pitchFamily="34" charset="0"/>
          </a:defRPr>
        </a:defPPr>
      </a:lstStyle>
    </a:lnDef>
    <a:txDef>
      <a:spPr>
        <a:noFill/>
      </a:spPr>
      <a:bodyPr wrap="none" rtlCol="0">
        <a:spAutoFit/>
      </a:bodyPr>
      <a:lstStyle>
        <a:defPPr>
          <a:defRPr dirty="0" err="1" smtClean="0">
            <a:latin typeface="+mn-lt"/>
          </a:defRPr>
        </a:defPPr>
      </a:lstStyle>
    </a:txDef>
  </a:objectDefaults>
  <a:extraClrSchemeLst>
    <a:extraClrScheme>
      <a:clrScheme name="2_intel_template_1_111605_BLUE 1">
        <a:dk1>
          <a:srgbClr val="FF5C00"/>
        </a:dk1>
        <a:lt1>
          <a:srgbClr val="FFFFFF"/>
        </a:lt1>
        <a:dk2>
          <a:srgbClr val="0C2E86"/>
        </a:dk2>
        <a:lt2>
          <a:srgbClr val="F5E647"/>
        </a:lt2>
        <a:accent1>
          <a:srgbClr val="A6CAE1"/>
        </a:accent1>
        <a:accent2>
          <a:srgbClr val="567EB9"/>
        </a:accent2>
        <a:accent3>
          <a:srgbClr val="AAADC3"/>
        </a:accent3>
        <a:accent4>
          <a:srgbClr val="DADADA"/>
        </a:accent4>
        <a:accent5>
          <a:srgbClr val="D0E1EE"/>
        </a:accent5>
        <a:accent6>
          <a:srgbClr val="4D72A7"/>
        </a:accent6>
        <a:hlink>
          <a:srgbClr val="0860A8"/>
        </a:hlink>
        <a:folHlink>
          <a:srgbClr val="AA014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intel_template_1_111605_BLUE 2">
        <a:dk1>
          <a:srgbClr val="0860A8"/>
        </a:dk1>
        <a:lt1>
          <a:srgbClr val="FFFFFF"/>
        </a:lt1>
        <a:dk2>
          <a:srgbClr val="F5E647"/>
        </a:dk2>
        <a:lt2>
          <a:srgbClr val="FF5C47"/>
        </a:lt2>
        <a:accent1>
          <a:srgbClr val="A6CAE1"/>
        </a:accent1>
        <a:accent2>
          <a:srgbClr val="567EB9"/>
        </a:accent2>
        <a:accent3>
          <a:srgbClr val="FFFFFF"/>
        </a:accent3>
        <a:accent4>
          <a:srgbClr val="06518F"/>
        </a:accent4>
        <a:accent5>
          <a:srgbClr val="D0E1EE"/>
        </a:accent5>
        <a:accent6>
          <a:srgbClr val="4D72A7"/>
        </a:accent6>
        <a:hlink>
          <a:srgbClr val="0C2E86"/>
        </a:hlink>
        <a:folHlink>
          <a:srgbClr val="AA014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intel_template_1_111605_BLUE 3">
        <a:dk1>
          <a:srgbClr val="000000"/>
        </a:dk1>
        <a:lt1>
          <a:srgbClr val="FFFFFF"/>
        </a:lt1>
        <a:dk2>
          <a:srgbClr val="DDDDDD"/>
        </a:dk2>
        <a:lt2>
          <a:srgbClr val="5F5F5F"/>
        </a:lt2>
        <a:accent1>
          <a:srgbClr val="A6CAE1"/>
        </a:accent1>
        <a:accent2>
          <a:srgbClr val="567EB9"/>
        </a:accent2>
        <a:accent3>
          <a:srgbClr val="FFFFFF"/>
        </a:accent3>
        <a:accent4>
          <a:srgbClr val="000000"/>
        </a:accent4>
        <a:accent5>
          <a:srgbClr val="D0E1EE"/>
        </a:accent5>
        <a:accent6>
          <a:srgbClr val="4D72A7"/>
        </a:accent6>
        <a:hlink>
          <a:srgbClr val="0860A8"/>
        </a:hlink>
        <a:folHlink>
          <a:srgbClr val="0C2E8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9F382D37F17C147AC9289DEB6FDF0A2" ma:contentTypeVersion="0" ma:contentTypeDescription="Create a new document." ma:contentTypeScope="" ma:versionID="c171619a8622b658af30fad0bccdad2e">
  <xsd:schema xmlns:xsd="http://www.w3.org/2001/XMLSchema" xmlns:p="http://schemas.microsoft.com/office/2006/metadata/properties" targetNamespace="http://schemas.microsoft.com/office/2006/metadata/properties" ma:root="true" ma:fieldsID="4aeb20c0e3442673af7ee10786458764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Props1.xml><?xml version="1.0" encoding="utf-8"?>
<ds:datastoreItem xmlns:ds="http://schemas.openxmlformats.org/officeDocument/2006/customXml" ds:itemID="{26C3904B-B73A-41EB-97E6-FB9304B41AB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0C39B22-B90F-4FE8-B56B-7E266B64A64F}">
  <ds:schemaRefs>
    <ds:schemaRef ds:uri="http://purl.org/dc/elements/1.1/"/>
    <ds:schemaRef ds:uri="http://purl.org/dc/dcmitype/"/>
    <ds:schemaRef ds:uri="http://schemas.microsoft.com/office/2006/documentManagement/types"/>
    <ds:schemaRef ds:uri="http://schemas.openxmlformats.org/package/2006/metadata/core-properties"/>
    <ds:schemaRef ds:uri="http://purl.org/dc/terms/"/>
    <ds:schemaRef ds:uri="http://schemas.microsoft.com/office/2006/metadata/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F23E9FD6-0431-4C33-AB52-96CBDD33208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2163</TotalTime>
  <Words>293</Words>
  <Application>Microsoft Office PowerPoint</Application>
  <PresentationFormat>On-screen Show (4:3)</PresentationFormat>
  <Paragraphs>20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</vt:i4>
      </vt:variant>
    </vt:vector>
  </HeadingPairs>
  <TitlesOfParts>
    <vt:vector size="3" baseType="lpstr">
      <vt:lpstr>Office Theme</vt:lpstr>
      <vt:lpstr>Intel_LTtemplate_121410</vt:lpstr>
      <vt:lpstr>2020 Environmental Goals</vt:lpstr>
    </vt:vector>
  </TitlesOfParts>
  <Company>Intel Corporation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surashim</dc:creator>
  <cp:lastModifiedBy>Pham, Quoc Long</cp:lastModifiedBy>
  <cp:revision>393</cp:revision>
  <dcterms:created xsi:type="dcterms:W3CDTF">2010-08-25T01:50:23Z</dcterms:created>
  <dcterms:modified xsi:type="dcterms:W3CDTF">2013-03-18T07:38:41Z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0x010100C9F382D37F17C147AC9289DEB6FDF0A2</vt:lpwstr>
  </property>
</Properties>
</file>